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31"/>
  </p:notesMasterIdLst>
  <p:handoutMasterIdLst>
    <p:handoutMasterId r:id="rId32"/>
  </p:handoutMasterIdLst>
  <p:sldIdLst>
    <p:sldId id="259" r:id="rId7"/>
    <p:sldId id="261" r:id="rId8"/>
    <p:sldId id="267" r:id="rId9"/>
    <p:sldId id="260" r:id="rId10"/>
    <p:sldId id="268" r:id="rId11"/>
    <p:sldId id="269" r:id="rId12"/>
    <p:sldId id="270" r:id="rId13"/>
    <p:sldId id="271" r:id="rId14"/>
    <p:sldId id="281" r:id="rId15"/>
    <p:sldId id="282" r:id="rId16"/>
    <p:sldId id="285" r:id="rId17"/>
    <p:sldId id="284" r:id="rId18"/>
    <p:sldId id="283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346296"/>
    <a:srgbClr val="3B2B46"/>
    <a:srgbClr val="FFFFFF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668FE-2028-48EF-9025-663889A82983}" v="3" dt="2023-05-15T15:14:34.018"/>
    <p1510:client id="{2017BFFA-C90A-44C6-A027-C3839A3F99A8}" v="9" dt="2023-05-03T13:04:54.776"/>
    <p1510:client id="{89D18EBA-A0ED-95DF-1FC2-28C99B008DA1}" v="38" dt="2023-05-15T15:29:0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4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uest User" userId="S::urn:spo:anon#16964fb6184b7f0cbc872cf1648d52dc8dba784ec2cac1bfe9cec2e7c73ee886::" providerId="AD" clId="Web-{12F668FE-2028-48EF-9025-663889A82983}"/>
    <pc:docChg chg="modSld">
      <pc:chgData name="Guest User" userId="S::urn:spo:anon#16964fb6184b7f0cbc872cf1648d52dc8dba784ec2cac1bfe9cec2e7c73ee886::" providerId="AD" clId="Web-{12F668FE-2028-48EF-9025-663889A82983}" dt="2023-05-15T15:14:33.034" v="1" actId="20577"/>
      <pc:docMkLst>
        <pc:docMk/>
      </pc:docMkLst>
      <pc:sldChg chg="modSp">
        <pc:chgData name="Guest User" userId="S::urn:spo:anon#16964fb6184b7f0cbc872cf1648d52dc8dba784ec2cac1bfe9cec2e7c73ee886::" providerId="AD" clId="Web-{12F668FE-2028-48EF-9025-663889A82983}" dt="2023-05-15T15:14:33.034" v="1" actId="20577"/>
        <pc:sldMkLst>
          <pc:docMk/>
          <pc:sldMk cId="2970004164" sldId="259"/>
        </pc:sldMkLst>
        <pc:spChg chg="mod">
          <ac:chgData name="Guest User" userId="S::urn:spo:anon#16964fb6184b7f0cbc872cf1648d52dc8dba784ec2cac1bfe9cec2e7c73ee886::" providerId="AD" clId="Web-{12F668FE-2028-48EF-9025-663889A82983}" dt="2023-05-15T15:14:33.034" v="1" actId="20577"/>
          <ac:spMkLst>
            <pc:docMk/>
            <pc:sldMk cId="2970004164" sldId="259"/>
            <ac:spMk id="3" creationId="{FB22B504-146E-1966-17CE-BB797BC6083D}"/>
          </ac:spMkLst>
        </pc:spChg>
      </pc:sld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Geoffroy Dubreuil" userId="S::geoffroydubreuil@synedgy.com::36186b9b-dc71-47e0-bff2-bd95e619117d" providerId="AD" clId="Web-{89D18EBA-A0ED-95DF-1FC2-28C99B008DA1}"/>
    <pc:docChg chg="modSld">
      <pc:chgData name="Geoffroy Dubreuil" userId="S::geoffroydubreuil@synedgy.com::36186b9b-dc71-47e0-bff2-bd95e619117d" providerId="AD" clId="Web-{89D18EBA-A0ED-95DF-1FC2-28C99B008DA1}" dt="2023-05-15T15:29:09.070" v="21" actId="20577"/>
      <pc:docMkLst>
        <pc:docMk/>
      </pc:docMkLst>
      <pc:sldChg chg="modSp">
        <pc:chgData name="Geoffroy Dubreuil" userId="S::geoffroydubreuil@synedgy.com::36186b9b-dc71-47e0-bff2-bd95e619117d" providerId="AD" clId="Web-{89D18EBA-A0ED-95DF-1FC2-28C99B008DA1}" dt="2023-05-15T15:29:09.070" v="21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89D18EBA-A0ED-95DF-1FC2-28C99B008DA1}" dt="2023-05-15T15:29:09.070" v="21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eoffroy Dubreuil" userId="36186b9b-dc71-47e0-bff2-bd95e619117d" providerId="ADAL" clId="{2017BFFA-C90A-44C6-A027-C3839A3F99A8}"/>
    <pc:docChg chg="custSel modSld modMainMaster">
      <pc:chgData name="Geoffroy Dubreuil" userId="36186b9b-dc71-47e0-bff2-bd95e619117d" providerId="ADAL" clId="{2017BFFA-C90A-44C6-A027-C3839A3F99A8}" dt="2023-05-03T13:04:54.776" v="42"/>
      <pc:docMkLst>
        <pc:docMk/>
      </pc:docMkLst>
      <pc:sldChg chg="addSp delSp modSp mod">
        <pc:chgData name="Geoffroy Dubreuil" userId="36186b9b-dc71-47e0-bff2-bd95e619117d" providerId="ADAL" clId="{2017BFFA-C90A-44C6-A027-C3839A3F99A8}" dt="2023-04-04T12:17:01.234" v="2" actId="21"/>
        <pc:sldMkLst>
          <pc:docMk/>
          <pc:sldMk cId="2970004164" sldId="259"/>
        </pc:sldMkLst>
        <pc:picChg chg="add del mod">
          <ac:chgData name="Geoffroy Dubreuil" userId="36186b9b-dc71-47e0-bff2-bd95e619117d" providerId="ADAL" clId="{2017BFFA-C90A-44C6-A027-C3839A3F99A8}" dt="2023-04-04T12:17:01.234" v="2" actId="21"/>
          <ac:picMkLst>
            <pc:docMk/>
            <pc:sldMk cId="2970004164" sldId="259"/>
            <ac:picMk id="5" creationId="{8A2D2956-0636-E59B-1931-21B2D21CD8FE}"/>
          </ac:picMkLst>
        </pc:picChg>
      </pc:sldChg>
      <pc:sldChg chg="addSp delSp modSp mod">
        <pc:chgData name="Geoffroy Dubreuil" userId="36186b9b-dc71-47e0-bff2-bd95e619117d" providerId="ADAL" clId="{2017BFFA-C90A-44C6-A027-C3839A3F99A8}" dt="2023-05-03T13:04:54.776" v="42"/>
        <pc:sldMkLst>
          <pc:docMk/>
          <pc:sldMk cId="3984835757" sldId="261"/>
        </pc:sldMkLst>
        <pc:spChg chg="add mod">
          <ac:chgData name="Geoffroy Dubreuil" userId="36186b9b-dc71-47e0-bff2-bd95e619117d" providerId="ADAL" clId="{2017BFFA-C90A-44C6-A027-C3839A3F99A8}" dt="2023-04-18T12:31:27.757" v="38"/>
          <ac:spMkLst>
            <pc:docMk/>
            <pc:sldMk cId="3984835757" sldId="261"/>
            <ac:spMk id="2" creationId="{2E7A35D7-62AC-A5BD-BAE5-53FF22CC3544}"/>
          </ac:spMkLst>
        </pc:spChg>
        <pc:spChg chg="add mod">
          <ac:chgData name="Geoffroy Dubreuil" userId="36186b9b-dc71-47e0-bff2-bd95e619117d" providerId="ADAL" clId="{2017BFFA-C90A-44C6-A027-C3839A3F99A8}" dt="2023-04-18T12:31:31.898" v="39"/>
          <ac:spMkLst>
            <pc:docMk/>
            <pc:sldMk cId="3984835757" sldId="261"/>
            <ac:spMk id="3" creationId="{E60D1E15-F44A-41EC-E51F-A26657A126D9}"/>
          </ac:spMkLst>
        </pc:spChg>
        <pc:spChg chg="del mod">
          <ac:chgData name="Geoffroy Dubreuil" userId="36186b9b-dc71-47e0-bff2-bd95e619117d" providerId="ADAL" clId="{2017BFFA-C90A-44C6-A027-C3839A3F99A8}" dt="2023-04-18T12:31:34.817" v="40" actId="478"/>
          <ac:spMkLst>
            <pc:docMk/>
            <pc:sldMk cId="3984835757" sldId="261"/>
            <ac:spMk id="4" creationId="{4A29EDF8-8A5D-99AD-DFF1-C98BB06E6164}"/>
          </ac:spMkLst>
        </pc:spChg>
        <pc:picChg chg="add del mod">
          <ac:chgData name="Geoffroy Dubreuil" userId="36186b9b-dc71-47e0-bff2-bd95e619117d" providerId="ADAL" clId="{2017BFFA-C90A-44C6-A027-C3839A3F99A8}" dt="2023-04-13T07:23:54.591" v="34" actId="478"/>
          <ac:picMkLst>
            <pc:docMk/>
            <pc:sldMk cId="3984835757" sldId="261"/>
            <ac:picMk id="2" creationId="{2EE2666A-95F8-08DE-BF5F-B04C1813311A}"/>
          </ac:picMkLst>
        </pc:picChg>
        <pc:picChg chg="add del mod">
          <ac:chgData name="Geoffroy Dubreuil" userId="36186b9b-dc71-47e0-bff2-bd95e619117d" providerId="ADAL" clId="{2017BFFA-C90A-44C6-A027-C3839A3F99A8}" dt="2023-04-13T07:23:52.736" v="32"/>
          <ac:picMkLst>
            <pc:docMk/>
            <pc:sldMk cId="3984835757" sldId="261"/>
            <ac:picMk id="3" creationId="{0F32092F-4FC2-334C-5C4F-C19CCECEB221}"/>
          </ac:picMkLst>
        </pc:picChg>
        <pc:picChg chg="del">
          <ac:chgData name="Geoffroy Dubreuil" userId="36186b9b-dc71-47e0-bff2-bd95e619117d" providerId="ADAL" clId="{2017BFFA-C90A-44C6-A027-C3839A3F99A8}" dt="2023-04-04T12:20:56.300" v="30" actId="478"/>
          <ac:picMkLst>
            <pc:docMk/>
            <pc:sldMk cId="3984835757" sldId="261"/>
            <ac:picMk id="3" creationId="{FE381F8E-136A-9F6A-5074-1DBF37A9F9D8}"/>
          </ac:picMkLst>
        </pc:picChg>
        <pc:picChg chg="add mod">
          <ac:chgData name="Geoffroy Dubreuil" userId="36186b9b-dc71-47e0-bff2-bd95e619117d" providerId="ADAL" clId="{2017BFFA-C90A-44C6-A027-C3839A3F99A8}" dt="2023-05-03T13:04:54.776" v="42"/>
          <ac:picMkLst>
            <pc:docMk/>
            <pc:sldMk cId="3984835757" sldId="261"/>
            <ac:picMk id="4" creationId="{A2E68E28-B5BE-2B96-2C24-1AF3A54121FC}"/>
          </ac:picMkLst>
        </pc:picChg>
        <pc:picChg chg="add del mod">
          <ac:chgData name="Geoffroy Dubreuil" userId="36186b9b-dc71-47e0-bff2-bd95e619117d" providerId="ADAL" clId="{2017BFFA-C90A-44C6-A027-C3839A3F99A8}" dt="2023-04-18T12:31:27.384" v="37" actId="478"/>
          <ac:picMkLst>
            <pc:docMk/>
            <pc:sldMk cId="3984835757" sldId="261"/>
            <ac:picMk id="5" creationId="{B15F89A4-CB9F-8CE1-BEF5-3CAA4D765B56}"/>
          </ac:picMkLst>
        </pc:picChg>
        <pc:picChg chg="add del mod">
          <ac:chgData name="Geoffroy Dubreuil" userId="36186b9b-dc71-47e0-bff2-bd95e619117d" providerId="ADAL" clId="{2017BFFA-C90A-44C6-A027-C3839A3F99A8}" dt="2023-05-03T13:04:54.299" v="41" actId="478"/>
          <ac:picMkLst>
            <pc:docMk/>
            <pc:sldMk cId="3984835757" sldId="261"/>
            <ac:picMk id="6" creationId="{4A69A24D-2C20-16E2-8EB5-3E66CBA5B824}"/>
          </ac:picMkLst>
        </pc:picChg>
      </pc:sldChg>
      <pc:sldMasterChg chg="addSp delSp modSp mod">
        <pc:chgData name="Geoffroy Dubreuil" userId="36186b9b-dc71-47e0-bff2-bd95e619117d" providerId="ADAL" clId="{2017BFFA-C90A-44C6-A027-C3839A3F99A8}" dt="2023-04-04T12:17:18.070" v="6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2017BFFA-C90A-44C6-A027-C3839A3F99A8}" dt="2023-04-04T12:17:16.380" v="5" actId="1076"/>
          <ac:picMkLst>
            <pc:docMk/>
            <pc:sldMasterMk cId="1739929472" sldId="2147483648"/>
            <ac:picMk id="2" creationId="{54B7DEBD-0D2A-4FE7-6AD5-4FAD0376EB03}"/>
          </ac:picMkLst>
        </pc:picChg>
        <pc:picChg chg="del">
          <ac:chgData name="Geoffroy Dubreuil" userId="36186b9b-dc71-47e0-bff2-bd95e619117d" providerId="ADAL" clId="{2017BFFA-C90A-44C6-A027-C3839A3F99A8}" dt="2023-04-04T12:17:18.070" v="6" actId="478"/>
          <ac:picMkLst>
            <pc:docMk/>
            <pc:sldMasterMk cId="1739929472" sldId="2147483648"/>
            <ac:picMk id="5" creationId="{8BF0F6A0-B4A8-0FCA-6066-2B5168C6999F}"/>
          </ac:picMkLst>
        </pc:picChg>
      </pc:sldMasterChg>
      <pc:sldMasterChg chg="addSp delSp modSp mod">
        <pc:chgData name="Geoffroy Dubreuil" userId="36186b9b-dc71-47e0-bff2-bd95e619117d" providerId="ADAL" clId="{2017BFFA-C90A-44C6-A027-C3839A3F99A8}" dt="2023-04-04T12:18:56.590" v="28" actId="1076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4" creationId="{AE91A067-7F78-5011-BFB8-04519287C91D}"/>
          </ac:picMkLst>
        </pc:picChg>
        <pc:picChg chg="del">
          <ac:chgData name="Geoffroy Dubreuil" userId="36186b9b-dc71-47e0-bff2-bd95e619117d" providerId="ADAL" clId="{2017BFFA-C90A-44C6-A027-C3839A3F99A8}" dt="2023-04-04T12:18:28.630" v="20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8" creationId="{59BD5C5E-FB1B-A32E-1927-AB6A3C9A6664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@brucepayette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@brucepayette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wikipedia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icrosoft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wikipedia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icrosoft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personal/gaelcolas_synedgy_com/_layouts/15/onedrive.aspx?ct=1674823707727&amp;or=Teams%2DHL&amp;ga=1&amp;id=%2Fpersonal%2Fgaelcolas%5Fsynedgy%5Fcom%2FDocuments%2Fshared%2FSpeakersOfPSConfEU2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Braid: a Post-PowerShell Shell</a:t>
            </a:r>
          </a:p>
          <a:p>
            <a:r>
              <a:rPr lang="en-US" sz="3600" dirty="0"/>
              <a:t>(An Experiment in Shell Language Experiences)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Bruce Payette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35"/>
            <a:ext cx="10515600" cy="4679528"/>
          </a:xfrm>
        </p:spPr>
        <p:txBody>
          <a:bodyPr>
            <a:normAutofit/>
          </a:bodyPr>
          <a:lstStyle/>
          <a:p>
            <a:r>
              <a:rPr lang="en-US" dirty="0"/>
              <a:t>Compound symbols for </a:t>
            </a:r>
            <a:r>
              <a:rPr lang="en-US" dirty="0" err="1"/>
              <a:t>destructuring</a:t>
            </a:r>
            <a:endParaRPr lang="en-US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f:r [1 2 3 4 5]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	; f gets 1, r gets [2 3 4 5]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f:r: [1 2]) 		; f gets 1, r gets 2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f:r: [1 2]) r:f	; returns [2 1]</a:t>
            </a:r>
          </a:p>
          <a:p>
            <a:r>
              <a:rPr lang="en-US" dirty="0"/>
              <a:t>Conditional assignment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xs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[1 2 3 4 5])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(while (let? x:xs 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xs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(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is </a:t>
            </a:r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x))</a:t>
            </a:r>
          </a:p>
          <a:p>
            <a:r>
              <a:rPr lang="en-US" dirty="0"/>
              <a:t>Property Patterns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(let {: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ProcessName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 :Id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pid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 (get-process | !! 0))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pid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993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35"/>
            <a:ext cx="10515600" cy="46795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 Special Keywords, Control Flow Is Done With Functions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(if (&gt; 5 x)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It’s greater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"It’s smaller"))  ; if function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(while (&gt; x 0)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is ${x}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(</a:t>
            </a:r>
            <a:r>
              <a:rPr lang="en-US" sz="20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decr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                  ; while function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(foreach f (ls -file | take 5)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(.name f) (.length f))) ; foreach function</a:t>
            </a:r>
          </a:p>
          <a:p>
            <a:r>
              <a:rPr lang="en-US" dirty="0"/>
              <a:t>Higher-order Functions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map (\ n -&gt; (* n n)))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map </a:t>
            </a:r>
            <a:r>
              <a:rPr lang="en-US" sz="2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sqr</a:t>
            </a: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reduce +)</a:t>
            </a:r>
          </a:p>
          <a:p>
            <a:r>
              <a:rPr lang="en-US" dirty="0"/>
              <a:t>Lexical Scoping and Closures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Make-Counter [n] (\ -&gt;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incr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n))) ; function that makes functions</a:t>
            </a: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Tail Recursion</a:t>
            </a:r>
          </a:p>
          <a:p>
            <a:pPr marL="457200" lvl="1" indent="0">
              <a:buNone/>
            </a:pPr>
            <a:r>
              <a:rPr lang="pt-BR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(defn rv | x:xs (r nil) -&gt; (recur xs (cons x r)) | nil (r nil) -&gt; r)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rv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(range 10)) ; returns (10 9 8 7 6 5 4 3 2 1)</a:t>
            </a:r>
          </a:p>
          <a:p>
            <a:r>
              <a:rPr lang="en-US" sz="3400" dirty="0">
                <a:solidFill>
                  <a:schemeClr val="tx1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Strict vs Soft Type Constraints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need-string [(^string s)] s)	; requires a string argument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soft-string [(^?string s) s)	; converts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to string</a:t>
            </a:r>
          </a:p>
        </p:txBody>
      </p:sp>
    </p:spTree>
    <p:extLst>
      <p:ext uri="{BB962C8B-B14F-4D97-AF65-F5344CB8AC3E}">
        <p14:creationId xmlns:p14="http://schemas.microsoft.com/office/powerpoint/2010/main" val="91263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35"/>
            <a:ext cx="10515600" cy="46795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Higher-order Functions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(range 10 | map (\ n -&gt; (* n n)))</a:t>
            </a:r>
          </a:p>
          <a:p>
            <a:r>
              <a:rPr lang="en-US" dirty="0"/>
              <a:t>Special Forms</a:t>
            </a:r>
          </a:p>
          <a:p>
            <a:pPr lvl="1"/>
            <a:r>
              <a:rPr lang="en-US" dirty="0"/>
              <a:t>Functions where the arguments are passed unevaluated</a:t>
            </a:r>
          </a:p>
          <a:p>
            <a:pPr lvl="1"/>
            <a:r>
              <a:rPr lang="en-US" dirty="0"/>
              <a:t>Examples: if, while, foreach, etc.</a:t>
            </a:r>
          </a:p>
          <a:p>
            <a:r>
              <a:rPr lang="en-US" dirty="0" err="1">
                <a:ea typeface="Cascadia Code" panose="020B0609020000020004" pitchFamily="49" charset="0"/>
                <a:cs typeface="Cascadia Code" panose="020B0609020000020004" pitchFamily="49" charset="0"/>
              </a:rPr>
              <a:t>Upvar</a:t>
            </a: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 and </a:t>
            </a:r>
            <a:r>
              <a:rPr lang="en-US" dirty="0" err="1">
                <a:ea typeface="Cascadia Code" panose="020B0609020000020004" pitchFamily="49" charset="0"/>
                <a:cs typeface="Cascadia Code" panose="020B0609020000020004" pitchFamily="49" charset="0"/>
              </a:rPr>
              <a:t>UpDo</a:t>
            </a: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These functions allow you to manipulate the caller’s context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“dynamic scoping”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Eval function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Evaluates forms (lists) not strings</a:t>
            </a:r>
          </a:p>
          <a:p>
            <a:r>
              <a:rPr lang="en-US" sz="3400" dirty="0">
                <a:solidFill>
                  <a:schemeClr val="tx1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Macros</a:t>
            </a:r>
          </a:p>
          <a:p>
            <a:pPr lvl="1"/>
            <a:r>
              <a:rPr lang="en-US" sz="3000" dirty="0">
                <a:ea typeface="Cascadia Code" panose="020B0609020000020004" pitchFamily="49" charset="0"/>
                <a:cs typeface="Cascadia Code" panose="020B0609020000020004" pitchFamily="49" charset="0"/>
              </a:rPr>
              <a:t>Macros are functions that are evaluated at compile time and should return the code to execute at run time</a:t>
            </a:r>
          </a:p>
          <a:p>
            <a:pPr lvl="1"/>
            <a:r>
              <a:rPr lang="en-US" sz="3000" dirty="0">
                <a:ea typeface="Cascadia Code" panose="020B0609020000020004" pitchFamily="49" charset="0"/>
                <a:cs typeface="Cascadia Code" panose="020B0609020000020004" pitchFamily="49" charset="0"/>
              </a:rPr>
              <a:t>Example: for</a:t>
            </a:r>
          </a:p>
        </p:txBody>
      </p:sp>
    </p:spTree>
    <p:extLst>
      <p:ext uri="{BB962C8B-B14F-4D97-AF65-F5344CB8AC3E}">
        <p14:creationId xmlns:p14="http://schemas.microsoft.com/office/powerpoint/2010/main" val="201624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Braid has simpler and therefore much faster function dispatch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(time (fib 20)) ; Braid fib function</a:t>
            </a: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Elapsed time: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49.144 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ms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10946</a:t>
            </a:r>
          </a:p>
          <a:p>
            <a:pPr marL="457200" lvl="1" indent="0">
              <a:buNone/>
            </a:pP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Time: 59.472 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ms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Memory Delta: 0 Mb. Collections: 3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(time (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psfib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20)) ; PowerShell fib function</a:t>
            </a: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Elapsed time: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1010.1284 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ms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10946</a:t>
            </a:r>
          </a:p>
          <a:p>
            <a:pPr marL="457200" lvl="1" indent="0">
              <a:buNone/>
            </a:pP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In this example, Braid is 20x faster…</a:t>
            </a:r>
          </a:p>
        </p:txBody>
      </p:sp>
    </p:spTree>
    <p:extLst>
      <p:ext uri="{BB962C8B-B14F-4D97-AF65-F5344CB8AC3E}">
        <p14:creationId xmlns:p14="http://schemas.microsoft.com/office/powerpoint/2010/main" val="315818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Examples: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Count the number of each type of file in a directory: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group (\ f -&gt; (.extension f)) (\ n -&gt; (count n))</a:t>
            </a:r>
          </a:p>
          <a:p>
            <a:r>
              <a:rPr lang="en-US" dirty="0"/>
              <a:t> Since methods are functions, it can just be: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group .extension .count</a:t>
            </a:r>
            <a:endParaRPr lang="en-US" sz="2100" dirty="0">
              <a:solidFill>
                <a:srgbClr val="0070C0"/>
              </a:solidFill>
            </a:endParaRP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Skipping files without extensions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where .extension | group .extension count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Or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map .extension | group echo count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Or just get a list of extensions</a:t>
            </a:r>
          </a:p>
          <a:p>
            <a:pPr marL="0" indent="0">
              <a:buNone/>
            </a:pP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1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| map .extension | group echo count | map .key</a:t>
            </a:r>
          </a:p>
        </p:txBody>
      </p:sp>
    </p:spTree>
    <p:extLst>
      <p:ext uri="{BB962C8B-B14F-4D97-AF65-F5344CB8AC3E}">
        <p14:creationId xmlns:p14="http://schemas.microsoft.com/office/powerpoint/2010/main" val="248015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Processing Files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Find the number of public classes in a source tree</a:t>
            </a:r>
          </a:p>
          <a:p>
            <a:pPr marL="0" indent="0">
              <a:buNone/>
            </a:pPr>
            <a:r>
              <a:rPr lang="en-US" sz="23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Get-</a:t>
            </a:r>
            <a:r>
              <a:rPr lang="en-US" sz="23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ChildItem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-Recurse '*.cs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| 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f -&gt; (read-file f #"public.*class" | count))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| 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sum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Find the names of all the classes and sort them descending: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-rec '*.cs |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sz="23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flatmap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f -&gt;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read-file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</a:t>
            </a:r>
            <a:r>
              <a:rPr lang="en-US" sz="23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fullname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f) #"public.*class +([a-z][a-z0-9])"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     (\ str -&gt;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        (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re/replace 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#"^.*class +([a-z][a-z0-9]*).*$" "$1")))) |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    </a:t>
            </a:r>
            <a:r>
              <a:rPr lang="en-US" sz="23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sort</a:t>
            </a:r>
            <a:r>
              <a:rPr lang="en-US" sz="23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-descending)</a:t>
            </a:r>
            <a:endParaRPr lang="en-US" sz="23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4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Working With Processes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400" dirty="0">
                <a:ea typeface="Cascadia Code" panose="020B0609020000020004" pitchFamily="49" charset="0"/>
                <a:cs typeface="Cascadia Code" panose="020B0609020000020004" pitchFamily="49" charset="0"/>
              </a:rPr>
              <a:t>List the modules (shared libraries) imported by the most processes</a:t>
            </a:r>
          </a:p>
          <a:p>
            <a:pPr marL="0" indent="0">
              <a:buNone/>
            </a:pPr>
            <a:endParaRPr lang="en-US" sz="3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Get-Process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 ; get all the processes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6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flatmap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p -&gt;  ; build tuples out of module names and process names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(.?Modules p |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m -&gt; (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tuple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</a:t>
            </a:r>
            <a:r>
              <a:rPr lang="en-US" sz="2600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ModuleName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m) (.Name p)))))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; group processes by module name distinctly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.Item1 (\ e -&gt; (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e .?Item2 |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distinct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; sort by most frequently loaded module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sort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-descending (\ p -&gt; (.Value p |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count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lang="en-US" sz="26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take</a:t>
            </a:r>
            <a:r>
              <a:rPr lang="en-US" sz="26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30)</a:t>
            </a:r>
          </a:p>
        </p:txBody>
      </p:sp>
    </p:spTree>
    <p:extLst>
      <p:ext uri="{BB962C8B-B14F-4D97-AF65-F5344CB8AC3E}">
        <p14:creationId xmlns:p14="http://schemas.microsoft.com/office/powerpoint/2010/main" val="290883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Fibonacci Function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 recursive function definition, what are “operators” in other languages are prefix functions in Braid (and LISP):</a:t>
            </a:r>
          </a:p>
          <a:p>
            <a:pPr marL="457200" lvl="1" indent="0">
              <a:buNone/>
            </a:pPr>
            <a:endParaRPr lang="en-US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fib [x] 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(&lt; x 1)</a:t>
            </a:r>
          </a:p>
          <a:p>
            <a:pPr marL="1371600" lvl="3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pPr marL="1371600" lvl="3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(+ (fib (- x 1) (fib (- x 2))))</a:t>
            </a:r>
          </a:p>
          <a:p>
            <a:pPr marL="1371600" lvl="3" indent="0">
              <a:buNone/>
            </a:pP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Using Pattern matching: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fib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1 -&gt; 1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2 -&gt; 1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n -&gt; (+ (fib (- x 1)) (fib (- x 2))))</a:t>
            </a:r>
          </a:p>
        </p:txBody>
      </p:sp>
    </p:spTree>
    <p:extLst>
      <p:ext uri="{BB962C8B-B14F-4D97-AF65-F5344CB8AC3E}">
        <p14:creationId xmlns:p14="http://schemas.microsoft.com/office/powerpoint/2010/main" val="177961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Windows Forms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(import-module :WinForms)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 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System.Windows.Forms.Form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.Text "Hello world"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System.Drawing.Color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/Green))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b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18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System.Windows.Forms.Button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.Text "Push Me" |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.Dock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System.Windows.Forms.DockStyle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/Fill))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add_Click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b (\ _ _ -&gt; 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System.Drawing.Color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/Yellow)))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(.Controls f | .add b)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ShowDialog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f)</a:t>
            </a:r>
          </a:p>
        </p:txBody>
      </p:sp>
    </p:spTree>
    <p:extLst>
      <p:ext uri="{BB962C8B-B14F-4D97-AF65-F5344CB8AC3E}">
        <p14:creationId xmlns:p14="http://schemas.microsoft.com/office/powerpoint/2010/main" val="157636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WinForms “Simplified”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(import-module :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winforms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b (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wf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/button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:Text "Push Me"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:Dock "Fill"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OnClick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_ _ -&gt;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(.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 .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System.Drawing.Color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/Yellow))))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f (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wf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/form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:Text "Hi There"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: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BackColor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"Green" :controls [ b ]))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wf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/show f)</a:t>
            </a:r>
          </a:p>
        </p:txBody>
      </p:sp>
    </p:spTree>
    <p:extLst>
      <p:ext uri="{BB962C8B-B14F-4D97-AF65-F5344CB8AC3E}">
        <p14:creationId xmlns:p14="http://schemas.microsoft.com/office/powerpoint/2010/main" val="322161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with Async/Await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Let’s get 3 webpages concurrently: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using-module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:http)</a:t>
            </a:r>
          </a:p>
          <a:p>
            <a:pPr marL="0" indent="0">
              <a:buNone/>
            </a:pPr>
            <a:endParaRPr lang="en-US" sz="1600" dirty="0">
              <a:solidFill>
                <a:srgbClr val="34629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-&gt; (http/get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https://wikipedia.org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re/split |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#"&lt;title")))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-&gt; (http/get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re/split |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#"&lt;title")))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-&gt; (http/get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|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re/split |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#"&lt;title")))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each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t -&gt;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alert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"===================") (</a:t>
            </a:r>
            <a:r>
              <a:rPr lang="en-US" sz="1600" b="1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t)))</a:t>
            </a:r>
          </a:p>
        </p:txBody>
      </p:sp>
    </p:spTree>
    <p:extLst>
      <p:ext uri="{BB962C8B-B14F-4D97-AF65-F5344CB8AC3E}">
        <p14:creationId xmlns:p14="http://schemas.microsoft.com/office/powerpoint/2010/main" val="325936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with </a:t>
            </a:r>
            <a:r>
              <a:rPr lang="en-US" i="1" dirty="0"/>
              <a:t>map-parallel</a:t>
            </a:r>
            <a:endParaRPr lang="en-GB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Let’s get 3 webpages concurrently: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using-module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:http)</a:t>
            </a:r>
          </a:p>
          <a:p>
            <a:pPr marL="0" indent="0">
              <a:buNone/>
            </a:pPr>
            <a:endParaRPr lang="en-US" sz="1600" dirty="0">
              <a:solidFill>
                <a:srgbClr val="34629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map-parallel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["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https://wikipedia.org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 "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https://microsoft.com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(\ site -&gt;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http/get 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site | re/split | where #"&lt;title")) |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each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(\ t -&gt; (</a:t>
            </a:r>
            <a:r>
              <a:rPr lang="en-US" sz="1600" b="1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alert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"===================") (</a:t>
            </a:r>
            <a:r>
              <a:rPr lang="en-US" sz="1600" b="1" dirty="0" err="1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16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t)))</a:t>
            </a:r>
          </a:p>
        </p:txBody>
      </p:sp>
    </p:spTree>
    <p:extLst>
      <p:ext uri="{BB962C8B-B14F-4D97-AF65-F5344CB8AC3E}">
        <p14:creationId xmlns:p14="http://schemas.microsoft.com/office/powerpoint/2010/main" val="15337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of the Project</a:t>
            </a:r>
            <a:endParaRPr lang="en-GB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Prototype quality code</a:t>
            </a:r>
          </a:p>
          <a:p>
            <a:pPr lvl="1"/>
            <a:r>
              <a:rPr lang="en-US" dirty="0"/>
              <a:t>Lots of functionality but also lots of bugs</a:t>
            </a:r>
          </a:p>
          <a:p>
            <a:r>
              <a:rPr lang="en-US" dirty="0"/>
              <a:t>Features are “evolving” aggressively</a:t>
            </a:r>
          </a:p>
          <a:p>
            <a:pPr lvl="1"/>
            <a:r>
              <a:rPr lang="en-US" dirty="0"/>
              <a:t>Need help in whittling the feature set </a:t>
            </a:r>
          </a:p>
          <a:p>
            <a:r>
              <a:rPr lang="en-US" dirty="0"/>
              <a:t>No module/namespace functionality yet</a:t>
            </a:r>
          </a:p>
          <a:p>
            <a:pPr lvl="1"/>
            <a:r>
              <a:rPr lang="en-US" dirty="0"/>
              <a:t>“fake” modules</a:t>
            </a:r>
          </a:p>
          <a:p>
            <a:r>
              <a:rPr lang="en-US" dirty="0"/>
              <a:t>Code is available</a:t>
            </a:r>
          </a:p>
          <a:p>
            <a:pPr lvl="1"/>
            <a:r>
              <a:rPr lang="en-US" dirty="0"/>
              <a:t>https:/github.com/brucepay/</a:t>
            </a:r>
            <a:r>
              <a:rPr lang="en-US" dirty="0" err="1"/>
              <a:t>braidlang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3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Bruce Payette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Principal Software Engineer at Microsoft</a:t>
            </a:r>
          </a:p>
          <a:p>
            <a:pPr lvl="1"/>
            <a:r>
              <a:rPr lang="en-US" dirty="0"/>
              <a:t>One of the architects of PowerShell</a:t>
            </a:r>
          </a:p>
          <a:p>
            <a:pPr lvl="1"/>
            <a:r>
              <a:rPr lang="en-US" dirty="0"/>
              <a:t>Language designer</a:t>
            </a:r>
          </a:p>
          <a:p>
            <a:r>
              <a:rPr lang="en-US" dirty="0"/>
              <a:t>Principal Software at AWS</a:t>
            </a:r>
          </a:p>
          <a:p>
            <a:pPr lvl="1"/>
            <a:r>
              <a:rPr lang="en-US" dirty="0"/>
              <a:t>Also worked on PowerShell</a:t>
            </a:r>
          </a:p>
          <a:p>
            <a:r>
              <a:rPr lang="en-US" dirty="0"/>
              <a:t>But this Braid work is all personal</a:t>
            </a:r>
          </a:p>
          <a:p>
            <a:pPr lvl="1"/>
            <a:r>
              <a:rPr lang="en-US" dirty="0"/>
              <a:t>Because it’s interesting</a:t>
            </a:r>
          </a:p>
          <a:p>
            <a:pPr lvl="1"/>
            <a:r>
              <a:rPr lang="en-US" dirty="0"/>
              <a:t>Because it’s fun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 dirty="0"/>
              <a:t>You can download </a:t>
            </a:r>
            <a:r>
              <a:rPr lang="fr-FR" i="1" dirty="0" err="1"/>
              <a:t>your</a:t>
            </a:r>
            <a:r>
              <a:rPr lang="fr-FR" i="1" dirty="0"/>
              <a:t> </a:t>
            </a:r>
            <a:r>
              <a:rPr lang="fr-FR" i="1" dirty="0" err="1"/>
              <a:t>shield</a:t>
            </a:r>
            <a:r>
              <a:rPr lang="fr-FR" i="1" dirty="0"/>
              <a:t> </a:t>
            </a:r>
            <a:r>
              <a:rPr lang="fr-FR" i="1" dirty="0" err="1"/>
              <a:t>here</a:t>
            </a:r>
            <a:r>
              <a:rPr lang="fr-FR" i="1" dirty="0"/>
              <a:t>:</a:t>
            </a:r>
          </a:p>
          <a:p>
            <a:pPr algn="ctr"/>
            <a:r>
              <a:rPr lang="en-GB" dirty="0">
                <a:ea typeface="+mn-lt"/>
                <a:cs typeface="+mn-lt"/>
                <a:hlinkClick r:id="rId3"/>
              </a:rPr>
              <a:t>Speakers shields</a:t>
            </a:r>
            <a:endParaRPr lang="en-GB" dirty="0"/>
          </a:p>
          <a:p>
            <a:pPr algn="ctr"/>
            <a:endParaRPr lang="en-GB" dirty="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GB" i="1" dirty="0">
                <a:solidFill>
                  <a:srgbClr val="7030A0"/>
                </a:solidFill>
                <a:cs typeface="Calibri"/>
              </a:rPr>
              <a:t>File: yourname-idpic.png</a:t>
            </a:r>
          </a:p>
          <a:p>
            <a:pPr algn="ctr"/>
            <a:endParaRPr lang="en-GB" i="1" dirty="0">
              <a:solidFill>
                <a:srgbClr val="7030A0"/>
              </a:solidFill>
            </a:endParaRPr>
          </a:p>
          <a:p>
            <a:pPr algn="ctr"/>
            <a:r>
              <a:rPr lang="en-GB" i="1" dirty="0"/>
              <a:t>If any problem with you shield, please contact us at </a:t>
            </a:r>
            <a:r>
              <a:rPr lang="en-GB" b="1" i="1" dirty="0">
                <a:solidFill>
                  <a:srgbClr val="3B2B46"/>
                </a:solidFill>
              </a:rPr>
              <a:t>contact@psconf.eu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Shells?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this context, shells are a user interface that wraps kernel functionality.</a:t>
            </a:r>
          </a:p>
          <a:p>
            <a:r>
              <a:rPr lang="en-US" dirty="0"/>
              <a:t>Oh yeah – and they are also a (very) high level </a:t>
            </a:r>
            <a:r>
              <a:rPr lang="en-US" dirty="0" err="1"/>
              <a:t>scripting</a:t>
            </a:r>
            <a:r>
              <a:rPr lang="en-US" i="1" dirty="0" err="1"/>
              <a:t>^h^h^h^h</a:t>
            </a:r>
            <a:r>
              <a:rPr lang="en-US" dirty="0"/>
              <a:t> programming language.</a:t>
            </a:r>
          </a:p>
          <a:p>
            <a:r>
              <a:rPr lang="en-US" dirty="0"/>
              <a:t>Most shells work almost exclusively with text (</a:t>
            </a:r>
            <a:r>
              <a:rPr lang="en-US" dirty="0" err="1"/>
              <a:t>sh</a:t>
            </a:r>
            <a:r>
              <a:rPr lang="en-US" dirty="0"/>
              <a:t>, </a:t>
            </a:r>
            <a:r>
              <a:rPr lang="en-US" dirty="0" err="1"/>
              <a:t>csh</a:t>
            </a:r>
            <a:r>
              <a:rPr lang="en-US" dirty="0"/>
              <a:t>, </a:t>
            </a:r>
            <a:r>
              <a:rPr lang="en-US" dirty="0" err="1"/>
              <a:t>ksh</a:t>
            </a:r>
            <a:r>
              <a:rPr lang="en-US" dirty="0"/>
              <a:t>, bash)</a:t>
            </a:r>
          </a:p>
          <a:p>
            <a:pPr lvl="1"/>
            <a:r>
              <a:rPr lang="en-US" dirty="0"/>
              <a:t>Pass strings to and from commands and external processes</a:t>
            </a:r>
          </a:p>
          <a:p>
            <a:pPr lvl="1"/>
            <a:r>
              <a:rPr lang="en-US" dirty="0"/>
              <a:t>OK, and sometimes other things e.g. </a:t>
            </a:r>
            <a:r>
              <a:rPr lang="en-US" dirty="0" err="1"/>
              <a:t>dtksh</a:t>
            </a:r>
            <a:r>
              <a:rPr lang="en-US" dirty="0"/>
              <a:t>, </a:t>
            </a:r>
            <a:r>
              <a:rPr lang="en-US" dirty="0" err="1"/>
              <a:t>tclsh</a:t>
            </a:r>
            <a:endParaRPr lang="en-US" dirty="0"/>
          </a:p>
          <a:p>
            <a:r>
              <a:rPr lang="en-US" dirty="0"/>
              <a:t>In contrast PowerShell is a cross-platform </a:t>
            </a:r>
            <a:r>
              <a:rPr lang="en-US" i="1" dirty="0"/>
              <a:t>Object-Oriented shell</a:t>
            </a:r>
          </a:p>
          <a:p>
            <a:pPr lvl="1"/>
            <a:r>
              <a:rPr lang="en-US" dirty="0"/>
              <a:t>Passes around (nominally) typed objects with observable structure</a:t>
            </a:r>
          </a:p>
          <a:p>
            <a:r>
              <a:rPr lang="en-US" dirty="0"/>
              <a:t>Braid, which builds on PowerShell also passes around objects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Shells Work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shells work almost exclusively with text (</a:t>
            </a:r>
            <a:r>
              <a:rPr lang="en-US" dirty="0" err="1"/>
              <a:t>sh</a:t>
            </a:r>
            <a:r>
              <a:rPr lang="en-US" dirty="0"/>
              <a:t>, </a:t>
            </a:r>
            <a:r>
              <a:rPr lang="en-US" dirty="0" err="1"/>
              <a:t>csh</a:t>
            </a:r>
            <a:r>
              <a:rPr lang="en-US" dirty="0"/>
              <a:t>, </a:t>
            </a:r>
            <a:r>
              <a:rPr lang="en-US" dirty="0" err="1"/>
              <a:t>ksh</a:t>
            </a:r>
            <a:r>
              <a:rPr lang="en-US" dirty="0"/>
              <a:t>, bash)</a:t>
            </a:r>
          </a:p>
          <a:p>
            <a:pPr lvl="1"/>
            <a:r>
              <a:rPr lang="en-US" dirty="0"/>
              <a:t>Pass strings to and from commands and external processes</a:t>
            </a:r>
          </a:p>
          <a:p>
            <a:pPr lvl="1"/>
            <a:r>
              <a:rPr lang="en-US" dirty="0"/>
              <a:t>OK, and sometimes other things e.g. </a:t>
            </a:r>
            <a:r>
              <a:rPr lang="en-US" dirty="0" err="1"/>
              <a:t>dtksh</a:t>
            </a:r>
            <a:r>
              <a:rPr lang="en-US" dirty="0"/>
              <a:t>, </a:t>
            </a:r>
            <a:r>
              <a:rPr lang="en-US" dirty="0" err="1"/>
              <a:t>tclsh</a:t>
            </a:r>
            <a:endParaRPr lang="en-US" dirty="0"/>
          </a:p>
          <a:p>
            <a:pPr lvl="1"/>
            <a:r>
              <a:rPr lang="en-US" dirty="0"/>
              <a:t>“Expand and Parse” language processing</a:t>
            </a:r>
          </a:p>
          <a:p>
            <a:pPr lvl="1"/>
            <a:r>
              <a:rPr lang="en-US" dirty="0"/>
              <a:t>Most processing is done with external programs</a:t>
            </a:r>
          </a:p>
          <a:p>
            <a:pPr lvl="1"/>
            <a:r>
              <a:rPr lang="en-US" i="1" dirty="0"/>
              <a:t>“</a:t>
            </a:r>
            <a:r>
              <a:rPr lang="en-US" i="1" dirty="0" err="1"/>
              <a:t>typeless</a:t>
            </a:r>
            <a:r>
              <a:rPr lang="en-US" i="1" dirty="0"/>
              <a:t>” </a:t>
            </a:r>
            <a:r>
              <a:rPr lang="en-US" dirty="0"/>
              <a:t>– everything is a string (with some exceptions </a:t>
            </a:r>
            <a:r>
              <a:rPr lang="en-US" i="1" dirty="0" err="1"/>
              <a:t>dtksh</a:t>
            </a:r>
            <a:r>
              <a:rPr lang="en-US" dirty="0"/>
              <a:t>, </a:t>
            </a:r>
            <a:r>
              <a:rPr lang="en-US" i="1" dirty="0" err="1"/>
              <a:t>tclsh</a:t>
            </a:r>
            <a:r>
              <a:rPr lang="en-US" dirty="0"/>
              <a:t>)</a:t>
            </a:r>
          </a:p>
          <a:p>
            <a:r>
              <a:rPr lang="en-US" dirty="0"/>
              <a:t>PowerShell is a cross-platform Object-Oriented shell</a:t>
            </a:r>
          </a:p>
          <a:p>
            <a:pPr lvl="1"/>
            <a:r>
              <a:rPr lang="en-US" dirty="0"/>
              <a:t>Compiled dynamic language </a:t>
            </a:r>
          </a:p>
          <a:p>
            <a:pPr lvl="1"/>
            <a:r>
              <a:rPr lang="en-US" dirty="0"/>
              <a:t>Passes around nominally-typed objects with </a:t>
            </a:r>
            <a:r>
              <a:rPr lang="en-US" i="1" dirty="0"/>
              <a:t>observable structure</a:t>
            </a:r>
          </a:p>
          <a:p>
            <a:r>
              <a:rPr lang="en-US" dirty="0"/>
              <a:t>Braid, which builds on PowerShell also passes around objects but…</a:t>
            </a:r>
          </a:p>
        </p:txBody>
      </p:sp>
    </p:spTree>
    <p:extLst>
      <p:ext uri="{BB962C8B-B14F-4D97-AF65-F5344CB8AC3E}">
        <p14:creationId xmlns:p14="http://schemas.microsoft.com/office/powerpoint/2010/main" val="113125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Shell Syntax Structure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structure: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&lt;command&gt; &lt;arguments&gt;</a:t>
            </a:r>
          </a:p>
          <a:p>
            <a:r>
              <a:rPr lang="en-US" dirty="0"/>
              <a:t>Pipelines of commands: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&lt;command&gt; &lt;arguments&gt; | &lt;command&gt; &lt;arguments&gt; etc.</a:t>
            </a:r>
          </a:p>
          <a:p>
            <a:r>
              <a:rPr lang="en-US" dirty="0"/>
              <a:t>Nested Commands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&lt;command&gt; &lt;arg1&gt; (&lt;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nestedCommand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 &lt;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nestedArgs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&gt;) &lt;arg2&gt;</a:t>
            </a:r>
          </a:p>
          <a:p>
            <a:r>
              <a:rPr lang="en-US" dirty="0"/>
              <a:t>Multiple Layers</a:t>
            </a:r>
          </a:p>
          <a:p>
            <a:pPr marL="0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cmd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 &lt;arg1&gt; </a:t>
            </a:r>
            <a:r>
              <a:rPr lang="en-US" sz="1800" b="1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&lt;cmd1&gt; &lt;narg1&gt; </a:t>
            </a:r>
            <a:r>
              <a:rPr lang="en-US" sz="1800" b="1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&lt;cmd3&gt; &lt;nnarg3&gt; </a:t>
            </a:r>
            <a:r>
              <a:rPr lang="en-US" sz="1800" b="1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r>
              <a:rPr lang="en-US" sz="18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&lt;arg2&gt;</a:t>
            </a:r>
            <a:endParaRPr lang="en-US" b="1" dirty="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75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wait – this looks kind of like </a:t>
            </a:r>
            <a:r>
              <a:rPr lang="en-US" i="1" dirty="0"/>
              <a:t>LISP</a:t>
            </a:r>
            <a:endParaRPr lang="en-GB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490"/>
            <a:ext cx="10515600" cy="472147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LISP (</a:t>
            </a:r>
            <a:r>
              <a:rPr lang="en-US" i="1" dirty="0">
                <a:ea typeface="Cascadia Code" panose="020B0609020000020004" pitchFamily="49" charset="0"/>
                <a:cs typeface="Cascadia Code" panose="020B0609020000020004" pitchFamily="49" charset="0"/>
              </a:rPr>
              <a:t>List Processing</a:t>
            </a: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) syntax example:</a:t>
            </a:r>
          </a:p>
          <a:p>
            <a:pPr marL="0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800" dirty="0">
                <a:solidFill>
                  <a:srgbClr val="346297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(let my-var (first (list 1 2 3 (+  4 5))))</a:t>
            </a:r>
          </a:p>
          <a:p>
            <a:pPr marL="0" indent="0">
              <a:buNone/>
            </a:pPr>
            <a:endParaRPr lang="en-US" sz="1800" dirty="0">
              <a:solidFill>
                <a:srgbClr val="346297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But with object capabilities (methods and properties are </a:t>
            </a:r>
            <a:r>
              <a:rPr lang="en-US" i="1" dirty="0"/>
              <a:t>functions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(.length "hello world")  ; get the length of a string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(.substring "Hello" 2 2) ; method call returns "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ll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Function application through pipelines simplifies expressions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(sum (map (ls ‘*.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tl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.length)) ; pure LISP syntax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(ls ‘*.tl | map .length | sum) ; same thing in Braid with pipelines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When interactive, the top-level </a:t>
            </a:r>
            <a:r>
              <a:rPr lang="en-US" dirty="0" err="1"/>
              <a:t>parens</a:t>
            </a:r>
            <a:r>
              <a:rPr lang="en-US" dirty="0"/>
              <a:t> can be omitted: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‘*.tl | map .length | sum  ; sum lengths of .</a:t>
            </a:r>
            <a:r>
              <a:rPr lang="en-US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tl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files in the CWD</a:t>
            </a:r>
          </a:p>
          <a:p>
            <a:pPr marL="457200" lvl="1" indent="0">
              <a:buNone/>
            </a:pPr>
            <a:endParaRPr lang="en-US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Add in array and dictionary literals, function literals, higher-order functions, pattern matching, etc. and you have Braid</a:t>
            </a:r>
          </a:p>
        </p:txBody>
      </p:sp>
    </p:spTree>
    <p:extLst>
      <p:ext uri="{BB962C8B-B14F-4D97-AF65-F5344CB8AC3E}">
        <p14:creationId xmlns:p14="http://schemas.microsoft.com/office/powerpoint/2010/main" val="357320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Braid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325"/>
            <a:ext cx="10515600" cy="47733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Object-oriented shell with pipelines</a:t>
            </a:r>
          </a:p>
          <a:p>
            <a:pPr lvl="1"/>
            <a:r>
              <a:rPr lang="en-US" dirty="0"/>
              <a:t>Layered on top of PowerShell and .NET frameworks</a:t>
            </a:r>
          </a:p>
          <a:p>
            <a:pPr marL="457200" lvl="1" indent="0">
              <a:buNone/>
            </a:pPr>
            <a:r>
              <a:rPr lang="en-US" sz="2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 –file | sort –descending .length | take 10 ; get 10 largest files</a:t>
            </a:r>
          </a:p>
          <a:p>
            <a:r>
              <a:rPr lang="en-US" i="1" dirty="0"/>
              <a:t>Extended</a:t>
            </a:r>
            <a:r>
              <a:rPr lang="en-US" dirty="0"/>
              <a:t> LISP syntax (see </a:t>
            </a:r>
            <a:r>
              <a:rPr lang="en-US" i="1" dirty="0"/>
              <a:t>Clojure</a:t>
            </a:r>
            <a:r>
              <a:rPr lang="en-US" dirty="0"/>
              <a:t> and </a:t>
            </a:r>
            <a:r>
              <a:rPr lang="en-US" i="1" dirty="0"/>
              <a:t>Shen Lisp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Array literals: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3] [1 [2 3] 4 [5 6]]</a:t>
            </a:r>
          </a:p>
          <a:p>
            <a:pPr lvl="1"/>
            <a:r>
              <a:rPr lang="en-US" dirty="0"/>
              <a:t>Dictionary and Set literals: 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{:a 1 :b 2 :c 3} #{:a :b :c}</a:t>
            </a:r>
          </a:p>
          <a:p>
            <a:pPr lvl="1"/>
            <a:r>
              <a:rPr lang="en-US" dirty="0"/>
              <a:t>Function literals (lambda’s):  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(\ x y -&gt; (+ x y))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Regular expression literals:   </a:t>
            </a:r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#"[a-z][a-b0-9]+"</a:t>
            </a:r>
          </a:p>
          <a:p>
            <a:pPr lvl="1"/>
            <a:r>
              <a:rPr lang="en-US" dirty="0"/>
              <a:t>*Patterns: </a:t>
            </a:r>
            <a:r>
              <a:rPr lang="en-US" sz="19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9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matchp</a:t>
            </a:r>
            <a:r>
              <a:rPr lang="en-US" sz="19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 | 1 -&gt; "one" | 2 -&gt; "two" | -&gt; "other")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*Everything* is a function including regex and vectors</a:t>
            </a:r>
          </a:p>
          <a:p>
            <a:pPr marL="457200" lvl="1" indent="0">
              <a:buNone/>
            </a:pPr>
            <a:r>
              <a:rPr lang="en-US" sz="1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 4 5 6] | where (\ n -&gt; (re/match n #"[246]")) ; with function literal</a:t>
            </a:r>
          </a:p>
          <a:p>
            <a:pPr marL="457200" lvl="1" indent="0">
              <a:buNone/>
            </a:pPr>
            <a:r>
              <a:rPr lang="en-US" sz="1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 4 5 6] | where #"[246]"                       ; using regex as function</a:t>
            </a:r>
          </a:p>
          <a:p>
            <a:pPr marL="457200" lvl="1" indent="0">
              <a:buNone/>
            </a:pPr>
            <a:r>
              <a:rPr lang="en-US" sz="1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 2 3 4 5 6] 2                                      ; vector as a function</a:t>
            </a:r>
            <a:endParaRPr lang="en-US" sz="17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7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70889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Literals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aType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; type literal starts with ^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123i                           ; big integers are supported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12.34 0xDE12 0b1000_23 123_465 ; numeric literals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[a-z][0-9]*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; regex literal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Function Definitions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sqr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[x] (* x x))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say-number | 1 –&gt;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one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2 -&gt;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two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-&gt; 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other</a:t>
            </a: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Class and interface Definitions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definterface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pointInterface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(^int x) (^int y))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deftype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^point x y :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defm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print (\ this -&gt; (</a:t>
            </a:r>
            <a:r>
              <a:rPr lang="en-US" sz="2000" dirty="0" err="1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000" dirty="0">
                <a:solidFill>
                  <a:srgbClr val="34629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(.x this) ", " (.y this))))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No Operators Just Functions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(+ 1 2 3 (* 4 5) 6)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(</a:t>
            </a:r>
            <a:r>
              <a:rPr lang="en-US" sz="2000" dirty="0" err="1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defn</a:t>
            </a:r>
            <a:r>
              <a:rPr lang="en-US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fact [n] (* @(range n)))</a:t>
            </a:r>
          </a:p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Quoting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1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100" dirty="0" err="1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sz="21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‘(+ 2 3) “is” (+ 2 3))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58355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2199</Words>
  <Application>Microsoft Office PowerPoint</Application>
  <PresentationFormat>Widescreen</PresentationFormat>
  <Paragraphs>253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Cascadia Code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What are Shells?</vt:lpstr>
      <vt:lpstr>How Do Shells Work</vt:lpstr>
      <vt:lpstr>Shell Syntax Structure</vt:lpstr>
      <vt:lpstr>But wait – this looks kind of like LISP</vt:lpstr>
      <vt:lpstr>What is Braid</vt:lpstr>
      <vt:lpstr>Features</vt:lpstr>
      <vt:lpstr>Features</vt:lpstr>
      <vt:lpstr>Features</vt:lpstr>
      <vt:lpstr>Metaprogramming</vt:lpstr>
      <vt:lpstr>Performance</vt:lpstr>
      <vt:lpstr>Simple Examples:</vt:lpstr>
      <vt:lpstr>Example: Processing Files</vt:lpstr>
      <vt:lpstr>Example: Working With Processes</vt:lpstr>
      <vt:lpstr>Example: Fibonacci Function</vt:lpstr>
      <vt:lpstr>Example: Windows Forms</vt:lpstr>
      <vt:lpstr>Example: WinForms “Simplified”</vt:lpstr>
      <vt:lpstr>Concurrency with Async/Await</vt:lpstr>
      <vt:lpstr>Concurrency with map-parallel</vt:lpstr>
      <vt:lpstr>State of the Project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Bruce Payette</cp:lastModifiedBy>
  <cp:revision>73</cp:revision>
  <dcterms:created xsi:type="dcterms:W3CDTF">2022-05-02T14:38:43Z</dcterms:created>
  <dcterms:modified xsi:type="dcterms:W3CDTF">2023-06-08T23:00:01Z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